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</p:sldMasterIdLst>
  <p:notesMasterIdLst>
    <p:notesMasterId r:id="rId19"/>
  </p:notesMasterIdLst>
  <p:handoutMasterIdLst>
    <p:handoutMasterId r:id="rId20"/>
  </p:handoutMasterIdLst>
  <p:sldIdLst>
    <p:sldId id="873" r:id="rId2"/>
    <p:sldId id="815" r:id="rId3"/>
    <p:sldId id="870" r:id="rId4"/>
    <p:sldId id="874" r:id="rId5"/>
    <p:sldId id="877" r:id="rId6"/>
    <p:sldId id="878" r:id="rId7"/>
    <p:sldId id="686" r:id="rId8"/>
    <p:sldId id="885" r:id="rId9"/>
    <p:sldId id="839" r:id="rId10"/>
    <p:sldId id="879" r:id="rId11"/>
    <p:sldId id="880" r:id="rId12"/>
    <p:sldId id="881" r:id="rId13"/>
    <p:sldId id="907" r:id="rId14"/>
    <p:sldId id="908" r:id="rId15"/>
    <p:sldId id="910" r:id="rId16"/>
    <p:sldId id="895" r:id="rId17"/>
    <p:sldId id="90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735FF"/>
    <a:srgbClr val="0066FF"/>
    <a:srgbClr val="33CC33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22" autoAdjust="0"/>
    <p:restoredTop sz="91474" autoAdjust="0"/>
  </p:normalViewPr>
  <p:slideViewPr>
    <p:cSldViewPr>
      <p:cViewPr varScale="1">
        <p:scale>
          <a:sx n="64" d="100"/>
          <a:sy n="64" d="100"/>
        </p:scale>
        <p:origin x="129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9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933FE69-C78E-43CB-B7C6-20F8AFFBFD41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293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2F22058-00AC-463A-AA9C-07D869ADDD55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91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6CDD72-8B65-4834-AFAF-120F97C0B54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19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6CDD72-8B65-4834-AFAF-120F97C0B54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19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08AA528-698E-41E5-8552-8BB594B2A237}" type="slidenum">
              <a:rPr lang="ru-RU" altLang="uk-UA" smtClean="0">
                <a:latin typeface="Arial" charset="0"/>
              </a:rPr>
              <a:pPr eaLnBrk="1" hangingPunct="1">
                <a:defRPr/>
              </a:pPr>
              <a:t>9</a:t>
            </a:fld>
            <a:endParaRPr lang="ru-RU" altLang="uk-UA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1F523-A3D0-4744-99D1-8FA50D3452FA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75656" y="3501008"/>
            <a:ext cx="7239000" cy="1224136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altLang="uk-UA" noProof="0"/>
              <a:t>Образец заголовка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4797152"/>
            <a:ext cx="7239000" cy="1248544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70C0"/>
                </a:solidFill>
              </a:defRPr>
            </a:lvl1pPr>
          </a:lstStyle>
          <a:p>
            <a:pPr lvl="0"/>
            <a:r>
              <a:rPr lang="ru-RU" altLang="uk-UA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6170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6919936" cy="792088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C8201-95B4-46B6-AA11-5D22751BC006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21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875B4-494D-4F77-81BE-45ED85D6DE3D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38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0113" y="1827213"/>
            <a:ext cx="38147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7275" y="1827213"/>
            <a:ext cx="38163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719FD-3A9F-4ABF-A8EE-879736D8C22B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2EB16-9D92-43EF-92DF-E96AFA85D7C1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8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19B89-2FCB-40F6-ABC7-D912DE165E0A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23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01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61D38-1A94-4E79-879F-3362C39809BD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9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A08FC-F736-4805-82D4-064571E71905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64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7CB12-6378-41FF-98E9-C2F5AB59BE2E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2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38938" y="301625"/>
            <a:ext cx="1944687" cy="564038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00113" y="301625"/>
            <a:ext cx="5686425" cy="56403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69838-9DC6-4C90-B28D-C3FEC7A76556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2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00113" y="1827213"/>
            <a:ext cx="3814762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7275" y="1827213"/>
            <a:ext cx="381635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1002C-C0E4-4666-AFF4-04FDAAB6D29C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916831"/>
            <a:ext cx="8424614" cy="432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dirty="0" err="1"/>
              <a:t>Образец</a:t>
            </a:r>
            <a:r>
              <a:rPr lang="uk-UA" dirty="0"/>
              <a:t> </a:t>
            </a:r>
            <a:r>
              <a:rPr lang="uk-UA" dirty="0" err="1"/>
              <a:t>текста</a:t>
            </a:r>
            <a:endParaRPr lang="uk-UA" dirty="0"/>
          </a:p>
          <a:p>
            <a:pPr lvl="1"/>
            <a:r>
              <a:rPr lang="uk-UA" dirty="0" err="1"/>
              <a:t>Второй</a:t>
            </a:r>
            <a:r>
              <a:rPr lang="uk-UA" dirty="0"/>
              <a:t> </a:t>
            </a:r>
            <a:r>
              <a:rPr lang="uk-UA" dirty="0" err="1"/>
              <a:t>уровень</a:t>
            </a:r>
            <a:endParaRPr lang="uk-UA" dirty="0"/>
          </a:p>
          <a:p>
            <a:pPr lvl="2"/>
            <a:r>
              <a:rPr lang="uk-UA" dirty="0" err="1"/>
              <a:t>Третий</a:t>
            </a:r>
            <a:r>
              <a:rPr lang="uk-UA" dirty="0"/>
              <a:t> </a:t>
            </a:r>
            <a:r>
              <a:rPr lang="uk-UA" dirty="0" err="1"/>
              <a:t>уровень</a:t>
            </a:r>
            <a:endParaRPr lang="uk-UA" dirty="0"/>
          </a:p>
          <a:p>
            <a:pPr lvl="3"/>
            <a:r>
              <a:rPr lang="uk-UA" dirty="0" err="1"/>
              <a:t>Четвертый</a:t>
            </a:r>
            <a:r>
              <a:rPr lang="uk-UA" dirty="0"/>
              <a:t> </a:t>
            </a:r>
            <a:r>
              <a:rPr lang="uk-UA" dirty="0" err="1"/>
              <a:t>уровень</a:t>
            </a:r>
            <a:endParaRPr lang="uk-UA" dirty="0"/>
          </a:p>
          <a:p>
            <a:pPr lvl="4"/>
            <a:r>
              <a:rPr lang="uk-UA" dirty="0" err="1"/>
              <a:t>Пятый</a:t>
            </a:r>
            <a:r>
              <a:rPr lang="uk-UA" dirty="0"/>
              <a:t> </a:t>
            </a:r>
            <a:r>
              <a:rPr lang="uk-UA" dirty="0" err="1"/>
              <a:t>уровень</a:t>
            </a:r>
            <a:endParaRPr lang="uk-UA" dirty="0"/>
          </a:p>
        </p:txBody>
      </p:sp>
      <p:sp>
        <p:nvSpPr>
          <p:cNvPr id="5018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41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F52DF5-857B-43D7-8C34-4BDE0B7E55DE}" type="slidenum">
              <a:rPr lang="ru-RU"/>
              <a:pPr>
                <a:defRPr/>
              </a:pPr>
              <a:t>‹nr.›</a:t>
            </a:fld>
            <a:endParaRPr lang="ru-RU"/>
          </a:p>
        </p:txBody>
      </p:sp>
      <p:sp>
        <p:nvSpPr>
          <p:cNvPr id="17" name="Блок-схема: ручной ввод 2"/>
          <p:cNvSpPr/>
          <p:nvPr userDrawn="1"/>
        </p:nvSpPr>
        <p:spPr>
          <a:xfrm rot="16200000">
            <a:off x="1171575" y="628651"/>
            <a:ext cx="503237" cy="39211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5 w 10000"/>
              <a:gd name="connsiteY0" fmla="*/ 436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5 w 10000"/>
              <a:gd name="connsiteY4" fmla="*/ 4361 h 10000"/>
              <a:gd name="connsiteX0" fmla="*/ 35 w 10000"/>
              <a:gd name="connsiteY0" fmla="*/ 5243 h 10882"/>
              <a:gd name="connsiteX1" fmla="*/ 10000 w 10000"/>
              <a:gd name="connsiteY1" fmla="*/ 0 h 10882"/>
              <a:gd name="connsiteX2" fmla="*/ 10000 w 10000"/>
              <a:gd name="connsiteY2" fmla="*/ 10882 h 10882"/>
              <a:gd name="connsiteX3" fmla="*/ 0 w 10000"/>
              <a:gd name="connsiteY3" fmla="*/ 10882 h 10882"/>
              <a:gd name="connsiteX4" fmla="*/ 35 w 10000"/>
              <a:gd name="connsiteY4" fmla="*/ 5243 h 1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882">
                <a:moveTo>
                  <a:pt x="35" y="5243"/>
                </a:moveTo>
                <a:lnTo>
                  <a:pt x="10000" y="0"/>
                </a:lnTo>
                <a:lnTo>
                  <a:pt x="10000" y="10882"/>
                </a:lnTo>
                <a:lnTo>
                  <a:pt x="0" y="10882"/>
                </a:lnTo>
                <a:cubicBezTo>
                  <a:pt x="12" y="9002"/>
                  <a:pt x="23" y="7123"/>
                  <a:pt x="35" y="5243"/>
                </a:cubicBez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1619250" y="573088"/>
            <a:ext cx="7524750" cy="50323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9" name="Line 17"/>
          <p:cNvSpPr>
            <a:spLocks noChangeShapeType="1"/>
          </p:cNvSpPr>
          <p:nvPr userDrawn="1"/>
        </p:nvSpPr>
        <p:spPr bwMode="auto">
          <a:xfrm>
            <a:off x="0" y="1638300"/>
            <a:ext cx="9144000" cy="0"/>
          </a:xfrm>
          <a:prstGeom prst="line">
            <a:avLst/>
          </a:prstGeom>
          <a:noFill/>
          <a:ln w="28575">
            <a:solidFill>
              <a:srgbClr val="005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War: A Flat View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321028" cy="432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52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7272808" cy="792088"/>
          </a:xfrm>
        </p:spPr>
        <p:txBody>
          <a:bodyPr/>
          <a:lstStyle/>
          <a:p>
            <a:r>
              <a:rPr lang="en-US" sz="3200" dirty="0"/>
              <a:t>A Society: An Integral View</a:t>
            </a:r>
            <a:endParaRPr lang="ru-RU" sz="3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27278"/>
              </p:ext>
            </p:extLst>
          </p:nvPr>
        </p:nvGraphicFramePr>
        <p:xfrm>
          <a:off x="1835696" y="1772816"/>
          <a:ext cx="5472608" cy="48245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2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Thinking,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values,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en-GB" sz="1800" noProof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Behaviour,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individual</a:t>
                      </a: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</a:rPr>
                        <a:t> health and education and lifestyle</a:t>
                      </a:r>
                      <a:endParaRPr lang="en-GB" sz="1800" noProof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Culture,</a:t>
                      </a: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</a:rPr>
                        <a:t> language, religion, customs, stereotypes</a:t>
                      </a:r>
                      <a:endParaRPr lang="en-GB" sz="1800" noProof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Economic</a:t>
                      </a: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 system</a:t>
                      </a: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, political system, legal system, environment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51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Major Statement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424614" cy="4608513"/>
          </a:xfrm>
        </p:spPr>
        <p:txBody>
          <a:bodyPr/>
          <a:lstStyle/>
          <a:p>
            <a:pPr marL="0" indent="0" algn="ctr">
              <a:buNone/>
            </a:pPr>
            <a:r>
              <a:rPr lang="en-US" sz="8000" dirty="0"/>
              <a:t>War is </a:t>
            </a:r>
            <a:r>
              <a:rPr lang="en-US" sz="8000" dirty="0" err="1"/>
              <a:t>AQAL</a:t>
            </a:r>
            <a:endParaRPr lang="en-US" sz="8000" dirty="0"/>
          </a:p>
          <a:p>
            <a:endParaRPr lang="en-US" dirty="0"/>
          </a:p>
          <a:p>
            <a:r>
              <a:rPr lang="en-US" dirty="0"/>
              <a:t>A war is an integral phenomenon</a:t>
            </a:r>
          </a:p>
          <a:p>
            <a:r>
              <a:rPr lang="en-US" dirty="0"/>
              <a:t>Complexity is high</a:t>
            </a:r>
          </a:p>
          <a:p>
            <a:r>
              <a:rPr lang="en-US" dirty="0"/>
              <a:t>Being locked in one quadrant and at one level, we miss the essence, the truth and the moral compass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2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7272808" cy="792088"/>
          </a:xfrm>
        </p:spPr>
        <p:txBody>
          <a:bodyPr/>
          <a:lstStyle/>
          <a:p>
            <a:r>
              <a:rPr lang="en-US" dirty="0"/>
              <a:t>A War: An Integral View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391553"/>
              </p:ext>
            </p:extLst>
          </p:nvPr>
        </p:nvGraphicFramePr>
        <p:xfrm>
          <a:off x="1835696" y="1772816"/>
          <a:ext cx="5472608" cy="48245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2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Thinking,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values,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spirituality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of servicemen</a:t>
                      </a: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</a:rPr>
                        <a:t> and civilians</a:t>
                      </a:r>
                      <a:endParaRPr lang="en-GB" sz="1800" noProof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Behaviour, weaponry,</a:t>
                      </a:r>
                      <a:b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environment</a:t>
                      </a:r>
                      <a:endParaRPr lang="en-GB" sz="1800" noProof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solidFill>
                            <a:srgbClr val="002060"/>
                          </a:solidFill>
                          <a:effectLst/>
                        </a:rPr>
                        <a:t>Culture,</a:t>
                      </a: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</a:rPr>
                        <a:t> language, religion, customs, stereotypes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800" baseline="0" noProof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aseline="0" noProof="0" dirty="0">
                          <a:solidFill>
                            <a:srgbClr val="002060"/>
                          </a:solidFill>
                          <a:effectLst/>
                        </a:rPr>
                        <a:t>Imagined communities and shared dreams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Political system,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e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conomic</a:t>
                      </a:r>
                      <a:r>
                        <a:rPr lang="en-US" sz="18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 system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, legal system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Propaganda, need</a:t>
                      </a:r>
                      <a:r>
                        <a:rPr lang="en-US" sz="18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 for resources, power struggle, education &amp; media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23" y="1772815"/>
            <a:ext cx="3488769" cy="238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9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Pekar-V\Documents\Медіа Спротив\пірамід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42484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 Us Start Asking Question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the 2</a:t>
            </a:r>
            <a:r>
              <a:rPr lang="en-US" baseline="30000" dirty="0"/>
              <a:t>nd</a:t>
            </a:r>
            <a:r>
              <a:rPr lang="en-US" dirty="0"/>
              <a:t> most powerful army in the world is unable to win?</a:t>
            </a:r>
          </a:p>
          <a:p>
            <a:pPr lvl="1"/>
            <a:r>
              <a:rPr lang="en-US" dirty="0"/>
              <a:t>A war is waged not only by armies,</a:t>
            </a:r>
            <a:br>
              <a:rPr lang="en-US" dirty="0"/>
            </a:br>
            <a:r>
              <a:rPr lang="en-US" dirty="0"/>
              <a:t>but also by states and societies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02C7F9-E528-A741-9582-97F19BC9BE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17" y="4077072"/>
            <a:ext cx="3699031" cy="249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Ukraine and Russia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640960" cy="4941169"/>
          </a:xfrm>
        </p:spPr>
        <p:txBody>
          <a:bodyPr>
            <a:normAutofit/>
          </a:bodyPr>
          <a:lstStyle/>
          <a:p>
            <a:r>
              <a:rPr lang="en-US" dirty="0"/>
              <a:t>The same level/status in 1991</a:t>
            </a:r>
          </a:p>
          <a:p>
            <a:r>
              <a:rPr lang="en-US" dirty="0"/>
              <a:t>The cleavage after 2000</a:t>
            </a:r>
          </a:p>
          <a:p>
            <a:pPr lvl="1"/>
            <a:r>
              <a:rPr lang="en-US" dirty="0"/>
              <a:t>Ukraine cures the social trauma by going forward, to modernization</a:t>
            </a:r>
          </a:p>
          <a:p>
            <a:pPr lvl="1"/>
            <a:r>
              <a:rPr lang="en-US" dirty="0"/>
              <a:t>Russia cures the social trauma by going back, to resentment and revanche</a:t>
            </a:r>
          </a:p>
          <a:p>
            <a:r>
              <a:rPr lang="en-US" dirty="0"/>
              <a:t>Why? LL quadrant is the difference: different political cultures for centuries created conditions for emergence of different cultural codes</a:t>
            </a:r>
          </a:p>
        </p:txBody>
      </p:sp>
    </p:spTree>
    <p:extLst>
      <p:ext uri="{BB962C8B-B14F-4D97-AF65-F5344CB8AC3E}">
        <p14:creationId xmlns:p14="http://schemas.microsoft.com/office/powerpoint/2010/main" val="329358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Two Vectors</a:t>
            </a:r>
            <a:endParaRPr lang="ru-RU" dirty="0"/>
          </a:p>
        </p:txBody>
      </p:sp>
      <p:sp>
        <p:nvSpPr>
          <p:cNvPr id="69635" name="Line 11"/>
          <p:cNvSpPr>
            <a:spLocks noChangeShapeType="1"/>
          </p:cNvSpPr>
          <p:nvPr/>
        </p:nvSpPr>
        <p:spPr bwMode="auto">
          <a:xfrm flipV="1">
            <a:off x="3419475" y="4149725"/>
            <a:ext cx="5545138" cy="2592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555875" y="5518150"/>
            <a:ext cx="1295400" cy="1295400"/>
          </a:xfrm>
          <a:prstGeom prst="ellipse">
            <a:avLst/>
          </a:prstGeom>
          <a:solidFill>
            <a:srgbClr val="9735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3419475" y="4618038"/>
            <a:ext cx="1836738" cy="1835150"/>
          </a:xfrm>
          <a:prstGeom prst="ellipse">
            <a:avLst/>
          </a:prstGeom>
          <a:solidFill>
            <a:srgbClr val="FF33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427538" y="3427413"/>
            <a:ext cx="2590800" cy="2593975"/>
          </a:xfrm>
          <a:prstGeom prst="ellipse">
            <a:avLst/>
          </a:prstGeom>
          <a:solidFill>
            <a:srgbClr val="0070C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032652" y="3212976"/>
            <a:ext cx="2067740" cy="1946275"/>
          </a:xfrm>
          <a:prstGeom prst="ellipse">
            <a:avLst/>
          </a:prstGeom>
          <a:solidFill>
            <a:srgbClr val="FF99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7669213" y="3213100"/>
            <a:ext cx="1079500" cy="1079500"/>
          </a:xfrm>
          <a:prstGeom prst="ellipse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56" name="TextBox 2"/>
          <p:cNvSpPr txBox="1">
            <a:spLocks noChangeArrowheads="1"/>
          </p:cNvSpPr>
          <p:nvPr/>
        </p:nvSpPr>
        <p:spPr bwMode="auto">
          <a:xfrm>
            <a:off x="948992" y="5199583"/>
            <a:ext cx="175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9735FF"/>
                </a:solidFill>
                <a:latin typeface="Verdana" pitchFamily="34" charset="0"/>
              </a:rPr>
              <a:t>Primitive</a:t>
            </a:r>
            <a:endParaRPr lang="ru-RU" sz="2400" b="1" dirty="0">
              <a:solidFill>
                <a:srgbClr val="9735FF"/>
              </a:solidFill>
              <a:latin typeface="Verdana" pitchFamily="34" charset="0"/>
            </a:endParaRPr>
          </a:p>
        </p:txBody>
      </p:sp>
      <p:sp>
        <p:nvSpPr>
          <p:cNvPr id="6157" name="TextBox 22"/>
          <p:cNvSpPr txBox="1">
            <a:spLocks noChangeArrowheads="1"/>
          </p:cNvSpPr>
          <p:nvPr/>
        </p:nvSpPr>
        <p:spPr bwMode="auto">
          <a:xfrm>
            <a:off x="2141576" y="4479503"/>
            <a:ext cx="1468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3300"/>
                </a:solidFill>
                <a:latin typeface="Verdana" pitchFamily="34" charset="0"/>
              </a:rPr>
              <a:t>Archaic</a:t>
            </a:r>
            <a:endParaRPr lang="ru-RU" sz="2400" b="1" dirty="0">
              <a:solidFill>
                <a:srgbClr val="FF3300"/>
              </a:solidFill>
              <a:latin typeface="Verdana" pitchFamily="34" charset="0"/>
            </a:endParaRPr>
          </a:p>
        </p:txBody>
      </p:sp>
      <p:sp>
        <p:nvSpPr>
          <p:cNvPr id="6158" name="TextBox 23"/>
          <p:cNvSpPr txBox="1">
            <a:spLocks noChangeArrowheads="1"/>
          </p:cNvSpPr>
          <p:nvPr/>
        </p:nvSpPr>
        <p:spPr bwMode="auto">
          <a:xfrm>
            <a:off x="2583829" y="3716338"/>
            <a:ext cx="2060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0066FF"/>
                </a:solidFill>
                <a:latin typeface="Verdana" pitchFamily="34" charset="0"/>
              </a:rPr>
              <a:t>Traditional</a:t>
            </a:r>
            <a:endParaRPr lang="ru-RU" sz="2400" b="1" dirty="0">
              <a:solidFill>
                <a:srgbClr val="0066FF"/>
              </a:solidFill>
              <a:latin typeface="Verdana" pitchFamily="34" charset="0"/>
            </a:endParaRPr>
          </a:p>
        </p:txBody>
      </p:sp>
      <p:sp>
        <p:nvSpPr>
          <p:cNvPr id="6159" name="TextBox 24"/>
          <p:cNvSpPr txBox="1">
            <a:spLocks noChangeArrowheads="1"/>
          </p:cNvSpPr>
          <p:nvPr/>
        </p:nvSpPr>
        <p:spPr bwMode="auto">
          <a:xfrm>
            <a:off x="4892308" y="2679303"/>
            <a:ext cx="1479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9900"/>
                </a:solidFill>
                <a:latin typeface="Verdana" pitchFamily="34" charset="0"/>
              </a:rPr>
              <a:t>Modern</a:t>
            </a:r>
            <a:endParaRPr lang="ru-RU" sz="2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160" name="TextBox 25"/>
          <p:cNvSpPr txBox="1">
            <a:spLocks noChangeArrowheads="1"/>
          </p:cNvSpPr>
          <p:nvPr/>
        </p:nvSpPr>
        <p:spPr bwMode="auto">
          <a:xfrm>
            <a:off x="6673602" y="2492896"/>
            <a:ext cx="24208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33CC33"/>
                </a:solidFill>
                <a:latin typeface="Verdana" pitchFamily="34" charset="0"/>
              </a:rPr>
              <a:t>Post-modern</a:t>
            </a:r>
            <a:endParaRPr lang="ru-RU" sz="2400" b="1" dirty="0">
              <a:solidFill>
                <a:srgbClr val="33CC33"/>
              </a:solidFill>
              <a:latin typeface="Verdana" pitchFamily="34" charset="0"/>
            </a:endParaRPr>
          </a:p>
        </p:txBody>
      </p:sp>
      <p:sp>
        <p:nvSpPr>
          <p:cNvPr id="115727" name="AutoShape 15" descr="Светлый диагональный 2"/>
          <p:cNvSpPr>
            <a:spLocks noChangeArrowheads="1"/>
          </p:cNvSpPr>
          <p:nvPr/>
        </p:nvSpPr>
        <p:spPr bwMode="auto">
          <a:xfrm rot="-1500000">
            <a:off x="5610225" y="4092575"/>
            <a:ext cx="1325563" cy="1033463"/>
          </a:xfrm>
          <a:prstGeom prst="rightArrow">
            <a:avLst>
              <a:gd name="adj1" fmla="val 50000"/>
              <a:gd name="adj2" fmla="val 41425"/>
            </a:avLst>
          </a:prstGeom>
          <a:pattFill prst="lt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Ukraine</a:t>
            </a:r>
            <a:endParaRPr lang="ru-RU" dirty="0"/>
          </a:p>
        </p:txBody>
      </p:sp>
      <p:sp>
        <p:nvSpPr>
          <p:cNvPr id="16" name="AutoShape 15" descr="Светлый диагональный 2"/>
          <p:cNvSpPr>
            <a:spLocks noChangeArrowheads="1"/>
          </p:cNvSpPr>
          <p:nvPr/>
        </p:nvSpPr>
        <p:spPr bwMode="auto">
          <a:xfrm rot="20121499" flipH="1">
            <a:off x="3935002" y="4902556"/>
            <a:ext cx="1325563" cy="1033463"/>
          </a:xfrm>
          <a:prstGeom prst="rightArrow">
            <a:avLst>
              <a:gd name="adj1" fmla="val 50000"/>
              <a:gd name="adj2" fmla="val 41425"/>
            </a:avLst>
          </a:prstGeom>
          <a:pattFill prst="lt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Russia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9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  <p:bldP spid="18" grpId="0" animBg="1"/>
      <p:bldP spid="20" grpId="0" animBg="1"/>
      <p:bldP spid="21" grpId="0" animBg="1"/>
      <p:bldP spid="6156" grpId="0"/>
      <p:bldP spid="6157" grpId="0"/>
      <p:bldP spid="6158" grpId="0"/>
      <p:bldP spid="6159" grpId="0"/>
      <p:bldP spid="6160" grpId="0"/>
      <p:bldP spid="115727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7380312" cy="792088"/>
          </a:xfrm>
        </p:spPr>
        <p:txBody>
          <a:bodyPr/>
          <a:lstStyle/>
          <a:p>
            <a:r>
              <a:rPr lang="en-US" sz="3000" dirty="0"/>
              <a:t>A Way to the Past: Integral Degradation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424614" cy="4824537"/>
          </a:xfrm>
        </p:spPr>
        <p:txBody>
          <a:bodyPr>
            <a:normAutofit/>
          </a:bodyPr>
          <a:lstStyle/>
          <a:p>
            <a:r>
              <a:rPr lang="en-US" dirty="0"/>
              <a:t>Economics: from the oligarch-feudal model of power balance to the despotic hyper-centralized system</a:t>
            </a:r>
          </a:p>
          <a:p>
            <a:r>
              <a:rPr lang="en-US" dirty="0"/>
              <a:t>Politics: from non-liberal democracy to an autocratic empire</a:t>
            </a:r>
          </a:p>
          <a:p>
            <a:r>
              <a:rPr lang="en-US" dirty="0"/>
              <a:t>Religion: from Christian</a:t>
            </a:r>
            <a:br>
              <a:rPr lang="en-US" dirty="0"/>
            </a:br>
            <a:r>
              <a:rPr lang="en-US" dirty="0"/>
              <a:t>Orthodoxy to heretic</a:t>
            </a:r>
            <a:br>
              <a:rPr lang="en-US" dirty="0"/>
            </a:br>
            <a:r>
              <a:rPr lang="en-US" dirty="0"/>
              <a:t>promotion of superiority</a:t>
            </a:r>
            <a:br>
              <a:rPr lang="en-US" dirty="0"/>
            </a:br>
            <a:r>
              <a:rPr lang="en-US" dirty="0"/>
              <a:t>of one nation</a:t>
            </a:r>
            <a:br>
              <a:rPr lang="en-US" dirty="0"/>
            </a:br>
            <a:r>
              <a:rPr lang="en-US" dirty="0"/>
              <a:t>above others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074" name="Picture 2" descr="В РПЦ предложили больше не освящать оружие массового поражения - BBC News  Русская служб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120" y="4005064"/>
            <a:ext cx="5071887" cy="28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11937" y="6546830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Photo: BBC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97296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/>
              <a:t>The Independence War</a:t>
            </a:r>
            <a:endParaRPr lang="ru-RU" altLang="uk-UA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Ukrainian national liberation, anti-colonial, anti-imperialist revolution</a:t>
            </a:r>
          </a:p>
          <a:p>
            <a:pPr lvl="1"/>
            <a:r>
              <a:rPr lang="en-US"/>
              <a:t>The war of independence</a:t>
            </a:r>
            <a:br>
              <a:rPr lang="en-US"/>
            </a:br>
            <a:r>
              <a:rPr lang="en-US"/>
              <a:t>always is</a:t>
            </a:r>
            <a:br>
              <a:rPr lang="en-US"/>
            </a:br>
            <a:r>
              <a:rPr lang="en-US"/>
              <a:t>a continuation of</a:t>
            </a:r>
            <a:br>
              <a:rPr lang="en-US"/>
            </a:br>
            <a:r>
              <a:rPr lang="en-US"/>
              <a:t>anti-colonial</a:t>
            </a:r>
            <a:br>
              <a:rPr lang="en-US"/>
            </a:br>
            <a:r>
              <a:rPr lang="en-US"/>
              <a:t>revolution</a:t>
            </a:r>
          </a:p>
          <a:p>
            <a:pPr lvl="1"/>
            <a:r>
              <a:rPr lang="en-US"/>
              <a:t>The empires did not</a:t>
            </a:r>
            <a:br>
              <a:rPr lang="en-US"/>
            </a:br>
            <a:r>
              <a:rPr lang="en-US"/>
              <a:t>release anyone</a:t>
            </a:r>
            <a:br>
              <a:rPr lang="en-US"/>
            </a:br>
            <a:r>
              <a:rPr lang="en-US"/>
              <a:t>voluntarily</a:t>
            </a:r>
            <a:endParaRPr lang="en-US" dirty="0"/>
          </a:p>
        </p:txBody>
      </p:sp>
      <p:sp>
        <p:nvSpPr>
          <p:cNvPr id="3174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3C1EEA-F8DA-46A0-8D7E-B55E75680728}" type="slidenum">
              <a:rPr lang="ru-RU" altLang="uk-UA" smtClean="0"/>
              <a:pPr/>
              <a:t>9</a:t>
            </a:fld>
            <a:endParaRPr lang="ru-RU" altLang="uk-UA"/>
          </a:p>
        </p:txBody>
      </p:sp>
      <p:pic>
        <p:nvPicPr>
          <p:cNvPr id="3174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33217"/>
            <a:ext cx="3651771" cy="365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96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7" name="Picture 2" descr="C:\Users\Pekar-V\Pictures\FB &amp; presentation images\fl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058" y="4149080"/>
            <a:ext cx="5940942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Essence of the War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748464" cy="4608513"/>
          </a:xfrm>
        </p:spPr>
        <p:txBody>
          <a:bodyPr>
            <a:normAutofit/>
          </a:bodyPr>
          <a:lstStyle/>
          <a:p>
            <a:r>
              <a:rPr lang="en-US" dirty="0"/>
              <a:t>Ukraine is fighting for its </a:t>
            </a:r>
            <a:r>
              <a:rPr lang="en-US" b="1" dirty="0"/>
              <a:t>future</a:t>
            </a:r>
            <a:r>
              <a:rPr lang="en-US" dirty="0"/>
              <a:t> and waging a war of independence</a:t>
            </a:r>
          </a:p>
          <a:p>
            <a:r>
              <a:rPr lang="en-US" dirty="0"/>
              <a:t>Russia is fighting for its </a:t>
            </a:r>
            <a:r>
              <a:rPr lang="en-US" b="1" dirty="0"/>
              <a:t>past</a:t>
            </a:r>
            <a:r>
              <a:rPr lang="en-US" dirty="0"/>
              <a:t>, for the restoration of the empire and a seat in the club of great powers</a:t>
            </a:r>
          </a:p>
          <a:p>
            <a:endParaRPr lang="en-US" dirty="0"/>
          </a:p>
          <a:p>
            <a:r>
              <a:rPr lang="en-US" dirty="0"/>
              <a:t>It is impossible</a:t>
            </a:r>
            <a:br>
              <a:rPr lang="en-US" dirty="0"/>
            </a:br>
            <a:r>
              <a:rPr lang="en-US" dirty="0"/>
              <a:t>to win a war for the past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19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Different Societies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424614" cy="475252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Hierarchical and centralised society governed by an omnipotent system based on fear and subservience</a:t>
            </a:r>
          </a:p>
          <a:p>
            <a:pPr marL="0" indent="0" algn="ctr">
              <a:buNone/>
            </a:pPr>
            <a:r>
              <a:rPr lang="en-GB" dirty="0"/>
              <a:t>vs.</a:t>
            </a:r>
          </a:p>
          <a:p>
            <a:pPr marL="0" indent="0" algn="ctr">
              <a:buNone/>
            </a:pPr>
            <a:endParaRPr lang="en-GB" dirty="0"/>
          </a:p>
          <a:p>
            <a:r>
              <a:rPr lang="en-US" dirty="0"/>
              <a:t>Modern network society of free citizens accustomed to the values of freedom, dignity, self-sufficiency and mutual assistance</a:t>
            </a:r>
          </a:p>
          <a:p>
            <a:endParaRPr lang="en-US" dirty="0"/>
          </a:p>
          <a:p>
            <a:r>
              <a:rPr lang="en-US" dirty="0"/>
              <a:t>The Russian army is facing the whole Ukrainian society</a:t>
            </a:r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731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Modern Society Fights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640960" cy="48245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wide-scale network civil movement for army supply, rescue, assistance to </a:t>
            </a:r>
            <a:r>
              <a:rPr lang="en-US" dirty="0" err="1"/>
              <a:t>IDPs</a:t>
            </a:r>
            <a:endParaRPr lang="en-US" dirty="0"/>
          </a:p>
          <a:p>
            <a:r>
              <a:rPr lang="en-US" dirty="0"/>
              <a:t>Rise of the diaspora</a:t>
            </a:r>
          </a:p>
          <a:p>
            <a:r>
              <a:rPr lang="en-US" dirty="0"/>
              <a:t>Guerilla war and non-violent protests in occupied territories</a:t>
            </a:r>
          </a:p>
          <a:p>
            <a:r>
              <a:rPr lang="en-US" dirty="0"/>
              <a:t>Volunteer information resistance movement</a:t>
            </a:r>
          </a:p>
          <a:p>
            <a:r>
              <a:rPr lang="en-US" dirty="0"/>
              <a:t>Enormous support for the army from local people</a:t>
            </a:r>
          </a:p>
          <a:p>
            <a:r>
              <a:rPr lang="en-US" dirty="0"/>
              <a:t>Dignity of local leaders</a:t>
            </a:r>
          </a:p>
          <a:p>
            <a:r>
              <a:rPr lang="en-US" dirty="0"/>
              <a:t>Absence of quislings</a:t>
            </a:r>
          </a:p>
          <a:p>
            <a:r>
              <a:rPr lang="en-US" dirty="0"/>
              <a:t>Density of “social fabric” ensures resilience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42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632848" cy="792088"/>
          </a:xfrm>
        </p:spPr>
        <p:txBody>
          <a:bodyPr/>
          <a:lstStyle/>
          <a:p>
            <a:r>
              <a:rPr lang="en-US" sz="3000" dirty="0"/>
              <a:t>From Green Failure to Green Flourishing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748464" cy="494116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Green understands war as conflict of two evils where good people suffer on both sides of the front line</a:t>
            </a:r>
            <a:endParaRPr lang="en-GB" dirty="0"/>
          </a:p>
          <a:p>
            <a:pPr lvl="1"/>
            <a:r>
              <a:rPr lang="en-US" dirty="0"/>
              <a:t>No matter who wins and who loses, start dialogue ASAP</a:t>
            </a:r>
          </a:p>
          <a:p>
            <a:pPr lvl="1"/>
            <a:r>
              <a:rPr lang="en-US" dirty="0"/>
              <a:t>We don't care who rapes and who was raped. Just reconcile, conflict is bad</a:t>
            </a:r>
          </a:p>
          <a:p>
            <a:r>
              <a:rPr lang="en-US" dirty="0"/>
              <a:t>Green meme has difficulty to see a war where one party is innocent or fighting for its life, for freedom, for independence, against dictatorship</a:t>
            </a:r>
          </a:p>
          <a:p>
            <a:r>
              <a:rPr lang="en-US" dirty="0"/>
              <a:t>Green thinks a war always ends with peace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89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632848" cy="792088"/>
          </a:xfrm>
        </p:spPr>
        <p:txBody>
          <a:bodyPr/>
          <a:lstStyle/>
          <a:p>
            <a:r>
              <a:rPr lang="en-US" sz="3000" dirty="0"/>
              <a:t>From Green Failure to Green Flourishing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748464" cy="4941169"/>
          </a:xfrm>
        </p:spPr>
        <p:txBody>
          <a:bodyPr>
            <a:normAutofit/>
          </a:bodyPr>
          <a:lstStyle/>
          <a:p>
            <a:r>
              <a:rPr lang="en-US" dirty="0"/>
              <a:t>Green is lost in the face of Red aggression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Sincerely advocating for peace and harmony, Green often unwillingly nurtures it</a:t>
            </a:r>
          </a:p>
          <a:p>
            <a:pPr lvl="1"/>
            <a:r>
              <a:rPr lang="en-US" dirty="0"/>
              <a:t>Mean Green Meme answers to Red aggression with </a:t>
            </a:r>
            <a:r>
              <a:rPr lang="en-US" i="1" dirty="0"/>
              <a:t>peace mantra</a:t>
            </a:r>
            <a:r>
              <a:rPr lang="en-US" dirty="0"/>
              <a:t>, Stockholm syndrome and the habit of powerlessness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22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Simple Green Option, Sorry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1"/>
            <a:ext cx="8424614" cy="4320481"/>
          </a:xfrm>
        </p:spPr>
        <p:txBody>
          <a:bodyPr/>
          <a:lstStyle/>
          <a:p>
            <a:r>
              <a:rPr lang="en-US" dirty="0"/>
              <a:t>”We intend to remain alive.</a:t>
            </a:r>
            <a:br>
              <a:rPr lang="en-US" dirty="0"/>
            </a:br>
            <a:r>
              <a:rPr lang="en-US" dirty="0"/>
              <a:t>Our neighbors want</a:t>
            </a:r>
            <a:br>
              <a:rPr lang="en-US" dirty="0"/>
            </a:br>
            <a:r>
              <a:rPr lang="en-US" dirty="0"/>
              <a:t>to see us dead.</a:t>
            </a:r>
            <a:br>
              <a:rPr lang="en-US" dirty="0"/>
            </a:br>
            <a:r>
              <a:rPr lang="en-US" dirty="0"/>
              <a:t>This is not a question</a:t>
            </a:r>
            <a:br>
              <a:rPr lang="en-US" dirty="0"/>
            </a:br>
            <a:r>
              <a:rPr lang="en-US" dirty="0"/>
              <a:t>that leaves much room</a:t>
            </a:r>
            <a:br>
              <a:rPr lang="en-US" dirty="0"/>
            </a:br>
            <a:r>
              <a:rPr lang="en-US" dirty="0"/>
              <a:t>for compromise”</a:t>
            </a:r>
            <a:br>
              <a:rPr lang="en-US" dirty="0"/>
            </a:br>
            <a:r>
              <a:rPr lang="en-US" dirty="0"/>
              <a:t>(Golda Meir)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1026" name="Picture 2" descr="C:\Users\Pekar-V\Pictures\FB &amp; presentation images\FB_IMG_15039801549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57375"/>
            <a:ext cx="333375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943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7380312" cy="792088"/>
          </a:xfrm>
        </p:spPr>
        <p:txBody>
          <a:bodyPr/>
          <a:lstStyle/>
          <a:p>
            <a:r>
              <a:rPr lang="en-US" sz="3200" dirty="0"/>
              <a:t>How to Respond to a Red Challenge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1"/>
            <a:ext cx="8640960" cy="4320481"/>
          </a:xfrm>
        </p:spPr>
        <p:txBody>
          <a:bodyPr/>
          <a:lstStyle/>
          <a:p>
            <a:r>
              <a:rPr lang="en-US" dirty="0"/>
              <a:t>Red doesn’t think about long-term consequences</a:t>
            </a:r>
          </a:p>
          <a:p>
            <a:r>
              <a:rPr lang="en-US" dirty="0"/>
              <a:t>Red considers politeness as weakness</a:t>
            </a:r>
          </a:p>
          <a:p>
            <a:r>
              <a:rPr lang="en-US" dirty="0"/>
              <a:t>Red never remembers</a:t>
            </a:r>
            <a:br>
              <a:rPr lang="en-US" dirty="0"/>
            </a:br>
            <a:r>
              <a:rPr lang="en-US" dirty="0"/>
              <a:t>lessons of the past</a:t>
            </a:r>
          </a:p>
          <a:p>
            <a:r>
              <a:rPr lang="en-US" dirty="0"/>
              <a:t>Red never negotiates</a:t>
            </a:r>
          </a:p>
          <a:p>
            <a:r>
              <a:rPr lang="en-US" dirty="0"/>
              <a:t>Red understands only</a:t>
            </a:r>
            <a:br>
              <a:rPr lang="en-US" dirty="0"/>
            </a:br>
            <a:r>
              <a:rPr lang="en-US" dirty="0"/>
              <a:t>immediate response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7170" name="Picture 2" descr="C:\Users\Pekar-V\Pictures\FB &amp; presentation images\FB_IMG_1559933746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464" y="3573016"/>
            <a:ext cx="4055536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34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632848" cy="792088"/>
          </a:xfrm>
        </p:spPr>
        <p:txBody>
          <a:bodyPr/>
          <a:lstStyle/>
          <a:p>
            <a:r>
              <a:rPr lang="en-US" sz="3000" dirty="0"/>
              <a:t>From Green Failure to Green Flourishing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748464" cy="525658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response to Unhealthy Green is Healthy Green</a:t>
            </a:r>
          </a:p>
          <a:p>
            <a:pPr lvl="1"/>
            <a:r>
              <a:rPr lang="en-US" dirty="0"/>
              <a:t>Include Red strength and resoluteness</a:t>
            </a:r>
          </a:p>
          <a:p>
            <a:pPr lvl="1"/>
            <a:r>
              <a:rPr lang="en-US" dirty="0"/>
              <a:t>+ Blue moral compass</a:t>
            </a:r>
          </a:p>
          <a:p>
            <a:pPr lvl="1"/>
            <a:r>
              <a:rPr lang="en-US" dirty="0"/>
              <a:t>+ Orange rationality and creativeness</a:t>
            </a:r>
          </a:p>
          <a:p>
            <a:r>
              <a:rPr lang="en-US" dirty="0"/>
              <a:t>Healthy Green is resilient, decentralized, live,</a:t>
            </a:r>
            <a:br>
              <a:rPr lang="en-US" dirty="0"/>
            </a:br>
            <a:r>
              <a:rPr lang="en-US" dirty="0"/>
              <a:t>anti-fragile</a:t>
            </a:r>
          </a:p>
          <a:p>
            <a:r>
              <a:rPr lang="en-US" dirty="0"/>
              <a:t>We see examples in Ukraine now</a:t>
            </a:r>
          </a:p>
          <a:p>
            <a:pPr lvl="1"/>
            <a:r>
              <a:rPr lang="en-US" dirty="0"/>
              <a:t>These are peak states triggered by unprecedented circumstances, rather than established mass practice</a:t>
            </a:r>
          </a:p>
          <a:p>
            <a:r>
              <a:rPr lang="en-US" dirty="0"/>
              <a:t>We need also Healthy Red</a:t>
            </a:r>
          </a:p>
          <a:p>
            <a:pPr lvl="1"/>
            <a:r>
              <a:rPr lang="en-US" dirty="0"/>
              <a:t>We need Healthy Red because we still have Unhealthy Red to oppose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C8201-95B4-46B6-AA11-5D22751BC006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58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Затмение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4694</TotalTime>
  <Words>786</Words>
  <Application>Microsoft Office PowerPoint</Application>
  <PresentationFormat>Diavoorstelling (4:3)</PresentationFormat>
  <Paragraphs>116</Paragraphs>
  <Slides>17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Verdana</vt:lpstr>
      <vt:lpstr>Wingdings</vt:lpstr>
      <vt:lpstr>Затмение</vt:lpstr>
      <vt:lpstr>A War: A Flat View</vt:lpstr>
      <vt:lpstr>A Society: An Integral View</vt:lpstr>
      <vt:lpstr>The Major Statement</vt:lpstr>
      <vt:lpstr>A War: An Integral View</vt:lpstr>
      <vt:lpstr>Let Us Start Asking Question</vt:lpstr>
      <vt:lpstr>Ukraine and Russia</vt:lpstr>
      <vt:lpstr>Two Vectors</vt:lpstr>
      <vt:lpstr>A Way to the Past: Integral Degradation</vt:lpstr>
      <vt:lpstr>The Independence War</vt:lpstr>
      <vt:lpstr>The Essence of the War</vt:lpstr>
      <vt:lpstr>Two Different Societies</vt:lpstr>
      <vt:lpstr>How Modern Society Fights</vt:lpstr>
      <vt:lpstr>From Green Failure to Green Flourishing</vt:lpstr>
      <vt:lpstr>From Green Failure to Green Flourishing</vt:lpstr>
      <vt:lpstr>No Simple Green Option, Sorry</vt:lpstr>
      <vt:lpstr>How to Respond to a Red Challenge</vt:lpstr>
      <vt:lpstr>From Green Failure to Green Flourishing</vt:lpstr>
    </vt:vector>
  </TitlesOfParts>
  <Company>Евроиндекс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Валерий Пекар</dc:creator>
  <cp:lastModifiedBy>Leida</cp:lastModifiedBy>
  <cp:revision>336</cp:revision>
  <dcterms:created xsi:type="dcterms:W3CDTF">2011-02-09T18:43:04Z</dcterms:created>
  <dcterms:modified xsi:type="dcterms:W3CDTF">2022-10-11T20:08:34Z</dcterms:modified>
</cp:coreProperties>
</file>